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72" r:id="rId5"/>
    <p:sldId id="267" r:id="rId6"/>
    <p:sldId id="10377" r:id="rId7"/>
    <p:sldId id="10378" r:id="rId8"/>
    <p:sldId id="10379" r:id="rId9"/>
    <p:sldId id="269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152"/>
    <a:srgbClr val="9CC1A0"/>
    <a:srgbClr val="D7C4B7"/>
    <a:srgbClr val="354D52"/>
    <a:srgbClr val="305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BC18C3-49FF-4024-B9DF-4F5222E1BE0A}" v="20" dt="2022-06-10T11:18:00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 snapToObjects="1">
      <p:cViewPr varScale="1">
        <p:scale>
          <a:sx n="81" d="100"/>
          <a:sy n="81" d="100"/>
        </p:scale>
        <p:origin x="180" y="732"/>
      </p:cViewPr>
      <p:guideLst/>
    </p:cSldViewPr>
  </p:slideViewPr>
  <p:outlineViewPr>
    <p:cViewPr>
      <p:scale>
        <a:sx n="33" d="100"/>
        <a:sy n="33" d="100"/>
      </p:scale>
      <p:origin x="0" y="-24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9FB8C-A4DD-5F42-876E-0DE32318DFC6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220D-B117-1245-9553-24C72C0F5C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92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20D-B117-1245-9553-24C72C0F5C8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956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CF46BF-E327-8544-8725-35D6242A9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1F830F7-A867-3A4C-A076-912ACD556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896DA9-C7C7-4245-A2BD-4BFB12EC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97852A-8C17-3042-934B-01D4232A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6F3A54-0117-EF45-A681-7578CBAE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420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8918EE-E749-134B-8597-44410345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288742-1271-2748-A2D0-851E109F3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5A2E98-DC70-1944-B06B-1AAA26E3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DA1827-E480-BD48-B908-8697D340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B67236-F381-5042-A396-0B71F1D7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93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21B62D5-575F-574A-AB95-0500EADFA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7AE4690-27AC-614C-99F2-B79B630CF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551EEA-B8AB-A644-87EA-BCF8F09F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A4C69D-33A7-5949-825D-98CF5723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227E04-41EF-1046-81E2-2CF70AAC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69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23EB87-63ED-D440-B5AC-F07DAE7D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F1429-DFD9-3D46-9002-6450EC5DD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4D7414-398E-A540-966E-C2588D80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0A42AD-E704-1B47-8A2E-22072C9E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59A6B-DF65-A444-BCA2-9ECB0344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55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3DF364-5EF5-2B47-9EC7-93DD1B89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CBE9EF9-5C55-E142-9FBF-4A5A80332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5AD5D0-4175-5C41-844A-843D42A3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F540B7-6C29-4E48-8929-F4174BB6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879FBF-B681-724C-B3C9-3169763B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8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5FEAF4-1C15-E544-A414-560BD5A2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6ADD56-61C0-2B40-8F40-BE637FA7F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F63184-7946-BE49-BB81-D8D70DBE2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DA2411C-D916-7A41-B15C-C0506FF1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46B6C2-3D43-8B4A-9604-F1582A6D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A10A7C-929D-4E41-9FCA-D46BB53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02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F2CB1-D79A-3749-B1E7-68AE5F0D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649B3D-2EE3-C54F-833B-C2782812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6C54A4-90CA-974A-805C-6286157BC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25B9BD-2EF7-C145-861E-9B616EA58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D42F8B8-6E2A-A94A-89FB-FE6FE73FD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7C40DF9-9ABC-3D41-8003-FFF9E11C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E91467B-0F5E-3D43-A232-4BF25ACF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A678B78-0DA6-864F-BF92-C59D0FC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27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BB6439-603C-9747-B6DD-F79F594B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3192E5-95AF-C14E-BEB2-5A35909A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2EA8AD4-3B0D-C942-A527-41CE3A59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DB0153-3305-8846-B699-43A76A3A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55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16535F5-1F64-7A4A-8B88-57C86C73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E90848-25B0-9E42-895E-E5296467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3B5616-48C2-904C-9A49-E9127DFB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0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2F8FE8-0E15-8041-BE29-86B099D9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FE22A1-5021-7E4A-9C7F-B884B81C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05D6CF-D52A-4143-8CA9-D3B8D42E2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5C1F70-EF71-204A-8084-3283D83D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9C99A17-87BB-1D4F-9610-6F089DAC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8D3B07-CA48-9840-8187-E5E8D2D1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26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3BB6DF-6E16-EB4B-A3EE-ACF50DF6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4E6A7C0-FAA4-F54A-A217-837B31AB9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6FED74-1DA6-9441-A2C5-EBA42F895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020C358-8964-9442-B37F-846513E3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2A452E-29C1-5B43-85B4-C65A1C25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0B298C7-0CE3-A044-89A8-1920ED69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23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09712BB-838F-064E-B2CE-A5BB8162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0CF7A5-FDA8-1547-8B5C-0BB5B0BE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2ABB29-C8E6-F04D-A06B-63ABAE23A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85E6F7-5DE9-8149-B0C0-76B2441CA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15736C-9337-964D-90FE-A13E0C0E3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09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Kuva 35">
            <a:extLst>
              <a:ext uri="{FF2B5EF4-FFF2-40B4-BE49-F238E27FC236}">
                <a16:creationId xmlns:a16="http://schemas.microsoft.com/office/drawing/2014/main" id="{BCF61FC5-8CF6-A64E-874D-C6728FD2B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28" t="30605" b="-1"/>
          <a:stretch/>
        </p:blipFill>
        <p:spPr>
          <a:xfrm>
            <a:off x="9723819" y="2218627"/>
            <a:ext cx="2548390" cy="4661602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8A405CF7-DF4B-F14C-9E86-582CF9AEC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01" b="62942"/>
          <a:stretch/>
        </p:blipFill>
        <p:spPr>
          <a:xfrm>
            <a:off x="8635544" y="-175501"/>
            <a:ext cx="2175918" cy="2813770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F73F9EC8-E065-F842-A3AE-26DED250A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03" y="508000"/>
            <a:ext cx="2540990" cy="1429307"/>
          </a:xfrm>
          <a:prstGeom prst="rect">
            <a:avLst/>
          </a:prstGeom>
        </p:spPr>
      </p:pic>
      <p:sp>
        <p:nvSpPr>
          <p:cNvPr id="13" name="Otsikko 8">
            <a:extLst>
              <a:ext uri="{FF2B5EF4-FFF2-40B4-BE49-F238E27FC236}">
                <a16:creationId xmlns:a16="http://schemas.microsoft.com/office/drawing/2014/main" id="{FA923A3C-51FC-2F44-A45E-BB78E1889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759" y="2636136"/>
            <a:ext cx="8971060" cy="1255791"/>
          </a:xfrm>
        </p:spPr>
        <p:txBody>
          <a:bodyPr>
            <a:normAutofit/>
          </a:bodyPr>
          <a:lstStyle/>
          <a:p>
            <a:pPr algn="l"/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Ekosysteemipalvelut –käytännön toimijan tietotarpeet</a:t>
            </a:r>
          </a:p>
        </p:txBody>
      </p:sp>
      <p:sp>
        <p:nvSpPr>
          <p:cNvPr id="15" name="Alaotsikko 11">
            <a:extLst>
              <a:ext uri="{FF2B5EF4-FFF2-40B4-BE49-F238E27FC236}">
                <a16:creationId xmlns:a16="http://schemas.microsoft.com/office/drawing/2014/main" id="{85F7E798-91AB-FD4D-953B-5A4CC987C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759" y="4081758"/>
            <a:ext cx="8971060" cy="1655762"/>
          </a:xfrm>
        </p:spPr>
        <p:txBody>
          <a:bodyPr/>
          <a:lstStyle/>
          <a:p>
            <a:pPr algn="l"/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Timo Lehesvirta</a:t>
            </a:r>
          </a:p>
          <a:p>
            <a:pPr algn="l"/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Johtava luontoasiantuntija</a:t>
            </a:r>
          </a:p>
          <a:p>
            <a:pPr algn="l"/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Metsä Group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118C1AE-A20D-5C4D-9799-8CFC5FE26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446" y="-20547"/>
            <a:ext cx="3304554" cy="249591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573592D-75F3-2B46-B458-82E5F20B9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4575" y="2269343"/>
            <a:ext cx="2748348" cy="40314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4F7A429-59C6-456F-931C-1D8697E3C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12" y="838400"/>
            <a:ext cx="1078629" cy="7980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CA008F4-CE77-4FFC-B61F-D9E717A77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1830" y="809005"/>
            <a:ext cx="2285714" cy="835048"/>
          </a:xfrm>
          <a:prstGeom prst="rect">
            <a:avLst/>
          </a:prstGeom>
        </p:spPr>
      </p:pic>
      <p:sp>
        <p:nvSpPr>
          <p:cNvPr id="12" name="Alaotsikko 2">
            <a:extLst>
              <a:ext uri="{FF2B5EF4-FFF2-40B4-BE49-F238E27FC236}">
                <a16:creationId xmlns:a16="http://schemas.microsoft.com/office/drawing/2014/main" id="{8B095250-2C0F-4AD4-AC3D-F248E6282F24}"/>
              </a:ext>
            </a:extLst>
          </p:cNvPr>
          <p:cNvSpPr txBox="1">
            <a:spLocks/>
          </p:cNvSpPr>
          <p:nvPr/>
        </p:nvSpPr>
        <p:spPr>
          <a:xfrm>
            <a:off x="419245" y="197443"/>
            <a:ext cx="8652339" cy="83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b="1" dirty="0">
                <a:solidFill>
                  <a:srgbClr val="212529"/>
                </a:solidFill>
                <a:latin typeface="Roboto" panose="02000000000000000000" pitchFamily="2" charset="0"/>
              </a:rPr>
              <a:t>Kohti ekosysteemitilinpidon toimijaverkostoa? Scandic </a:t>
            </a:r>
            <a:r>
              <a:rPr lang="fi-FI" sz="1600" b="1" dirty="0" err="1">
                <a:solidFill>
                  <a:srgbClr val="212529"/>
                </a:solidFill>
                <a:latin typeface="Roboto" panose="02000000000000000000" pitchFamily="2" charset="0"/>
              </a:rPr>
              <a:t>Simonkenttä</a:t>
            </a:r>
            <a:r>
              <a:rPr lang="fi-FI" sz="1600" b="1" dirty="0">
                <a:solidFill>
                  <a:srgbClr val="212529"/>
                </a:solidFill>
                <a:latin typeface="Roboto" panose="02000000000000000000" pitchFamily="2" charset="0"/>
              </a:rPr>
              <a:t> 14.6.2022, Helsinki</a:t>
            </a:r>
            <a:endParaRPr lang="fi-FI" sz="2000" b="1" dirty="0">
              <a:solidFill>
                <a:srgbClr val="395152"/>
              </a:solidFill>
              <a:latin typeface="Montserrat" pitchFamily="2" charset="77"/>
            </a:endParaRPr>
          </a:p>
        </p:txBody>
      </p:sp>
      <p:sp>
        <p:nvSpPr>
          <p:cNvPr id="4" name="Tekstiruutu 20">
            <a:extLst>
              <a:ext uri="{FF2B5EF4-FFF2-40B4-BE49-F238E27FC236}">
                <a16:creationId xmlns:a16="http://schemas.microsoft.com/office/drawing/2014/main" id="{51EAA3F2-4CC7-1E2D-29CB-A0A83BA75461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4" name="Picture 1" descr="Metsä Groupin logo">
            <a:extLst>
              <a:ext uri="{FF2B5EF4-FFF2-40B4-BE49-F238E27FC236}">
                <a16:creationId xmlns:a16="http://schemas.microsoft.com/office/drawing/2014/main" id="{5BF6D5EE-2157-4818-AA88-C9152F11C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79" y="873728"/>
            <a:ext cx="1706729" cy="61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26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8A8B515-EDCD-274D-8CE1-7CFFF2D72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734" y="-119508"/>
            <a:ext cx="2198152" cy="477859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6820FB9-6EBF-F94B-A0EC-0CF70783A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2CB8352C-D077-9D4C-A648-96629D32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31864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Keskeisiä biotalouteen liittyviä kysymyksiä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5E15F62-C979-5341-A54A-22336498A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Miten luonnon ja sen hyötyjen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omistusoikeus, käyttöoikeus ja hyväksilukuoikeus 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määrittyvät?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Kuka hallitsee ekosysteemipalveluita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holistisesti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ja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strategisesti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?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Mitä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aineellisia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ja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aineettomia 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ekosysteemipalveluja maanomistaja omistaa?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Millä luonnolla ja sen palveluilla on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vakiintunut markkina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?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Mitkä luonnon osien ja sen palveluiden markkinat ovat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kehittyvässä murroksessa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?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Millaiset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riskianalyysit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ja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skenaariotarkastelut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ovat välttämättömiä hallitussa ekologisessa siirtymässä?</a:t>
            </a:r>
          </a:p>
          <a:p>
            <a:pPr marL="0" indent="0">
              <a:buNone/>
            </a:pPr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  <a:p>
            <a:pPr marL="0" indent="0">
              <a:buNone/>
            </a:pP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  <a:p>
            <a:pPr marL="0" indent="0">
              <a:buNone/>
            </a:pP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1EC7D06-E22C-4424-8AF8-E7410CC7C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655A6C4-9922-49E9-8F59-9A5BF8E5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1F6F7366-49D3-85E3-E30E-AA82B5F4E14D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1" name="Picture 1" descr="Metsä Groupin logo">
            <a:extLst>
              <a:ext uri="{FF2B5EF4-FFF2-40B4-BE49-F238E27FC236}">
                <a16:creationId xmlns:a16="http://schemas.microsoft.com/office/drawing/2014/main" id="{D4438746-A675-45E4-A61F-05E65B114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02" y="6104382"/>
            <a:ext cx="1706729" cy="61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09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8A8B515-EDCD-274D-8CE1-7CFFF2D72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734" y="-119508"/>
            <a:ext cx="2198152" cy="477859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6820FB9-6EBF-F94B-A0EC-0CF70783A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2CB8352C-D077-9D4C-A648-96629D32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31864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Ekosysteemipalvelut biotalouden strategiassa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5E15F62-C979-5341-A54A-22336498A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86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Biotalous on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ekosysteemipalveluihin perustuvaa liiketoimintaa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Yhteiskunnassa ei ole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ekosysteemipalvelustrategiaa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Luonnonvarojen turvaaminen ja käyttö toteutuu lukuisissa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rinnakkaisstrategioissa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, joiden keskinäinen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koherenssi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ja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synergia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on kyseenalainen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Ekosysteemipalveluiden hallinta ja integrointi talouteen ja kestävyysmurrokseen käsittää merkittäviä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riskejä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ja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mahdollisuuksia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Kestävyysmurroksen toteutuminen maakohtaisesti ja samalla toimialojen, ministeriöiden ja yritysten luomissa erillisissä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siiloissa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luo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epäyhtenäisyyttä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ja estää harmonisoitua kehitystä</a:t>
            </a:r>
          </a:p>
          <a:p>
            <a:pPr marL="0" indent="0">
              <a:buNone/>
            </a:pPr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  <a:p>
            <a:pPr marL="0" indent="0">
              <a:buNone/>
            </a:pP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  <a:p>
            <a:pPr marL="0" indent="0">
              <a:buNone/>
            </a:pP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1EC7D06-E22C-4424-8AF8-E7410CC7C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655A6C4-9922-49E9-8F59-9A5BF8E5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1F6F7366-49D3-85E3-E30E-AA82B5F4E14D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1" name="Picture 1" descr="Metsä Groupin logo">
            <a:extLst>
              <a:ext uri="{FF2B5EF4-FFF2-40B4-BE49-F238E27FC236}">
                <a16:creationId xmlns:a16="http://schemas.microsoft.com/office/drawing/2014/main" id="{D4438746-A675-45E4-A61F-05E65B114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02" y="6104382"/>
            <a:ext cx="1706729" cy="61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70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8A8B515-EDCD-274D-8CE1-7CFFF2D72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734" y="-119508"/>
            <a:ext cx="2198152" cy="477859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6820FB9-6EBF-F94B-A0EC-0CF70783A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2CB8352C-D077-9D4C-A648-96629D32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31864" cy="1325563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Ekosysteemipalvelut ekologisen ja sosiaalisen kestävyyden näkökulmasta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5E15F62-C979-5341-A54A-22336498A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128" y="202633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Ekosysteemipalvelut lähestymistapana luovat mahdollisuuden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maankäytön suunnitteluun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, haluttujen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palveluiden priorisointiin 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ja eri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palveluiden ylläpitoon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valittujen reunaehtojen puitteissa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Ekosysteemipalveluiden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kokonaistuotantokapasiteetti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ilmentää maankäytön kokonaisvaikutusta</a:t>
            </a:r>
          </a:p>
          <a:p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Ekosysteemipalveluindikaattorit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ja biodiversiteetti-indikaattorit muodostavat toisiaan tukevan kokonaisuuden asettaa tavoitteita ja seurata vaikutuksia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Maankäytön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sosiaalista kestävyyttä 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voidaan mitata sen perusteella, missä määrin eri ekosysteemipalvelut ovat muiden kuin maanomistajan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käyttö- ja hyödyntämisoikeuden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piirissä  - </a:t>
            </a:r>
            <a:r>
              <a:rPr lang="fi-FI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jokaisenoikeudet</a:t>
            </a: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  <a:p>
            <a:pPr marL="0" indent="0">
              <a:buNone/>
            </a:pP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  <a:p>
            <a:pPr marL="0" indent="0">
              <a:buNone/>
            </a:pP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1EC7D06-E22C-4424-8AF8-E7410CC7C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655A6C4-9922-49E9-8F59-9A5BF8E5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1F6F7366-49D3-85E3-E30E-AA82B5F4E14D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1" name="Picture 1" descr="Metsä Groupin logo">
            <a:extLst>
              <a:ext uri="{FF2B5EF4-FFF2-40B4-BE49-F238E27FC236}">
                <a16:creationId xmlns:a16="http://schemas.microsoft.com/office/drawing/2014/main" id="{D4438746-A675-45E4-A61F-05E65B114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02" y="6104382"/>
            <a:ext cx="1706729" cy="61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33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8A8B515-EDCD-274D-8CE1-7CFFF2D72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734" y="-119508"/>
            <a:ext cx="2198152" cy="477859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6820FB9-6EBF-F94B-A0EC-0CF70783A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2CB8352C-D077-9D4C-A648-96629D32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31864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Ekosysteemipalveluihin liittyviä riskejä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5E15F62-C979-5341-A54A-22336498A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128" y="202633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Ekosysteemipalveluiden liittyvä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osaoptimointi 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estää kokonaisvaltaista kestävän biotalouden kehittämistä hallitulla tavalla </a:t>
            </a:r>
          </a:p>
          <a:p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Puun asema 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suhteessa muihin ekosysteemipalveluihin kyseenalaistuu ennakoimattomassa markkinakehityksessä (esim. metsähiilikauppa)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Julkisten ja yksityisten ekosysteemipalveluita koskevien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ohjauskeinojen rajapinnat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ovat epäselvät</a:t>
            </a:r>
          </a:p>
          <a:p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Tuotteiden arvoketjut 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ympäristötodenteineen voivat vääristyä, jos aineettomien palveluiden markkinassa ostettuja vaikutuksia integroidaan niiden osaksi.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Luonnon taloudelliseen arvottamiseen liittyvä kehitys ulkoisvaikutusten osalta kaipaa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skenaariotarkasteluja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ja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riskianalyysejä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erilaisiin vaikutuksiin varauduttaessa</a:t>
            </a:r>
          </a:p>
          <a:p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  <a:p>
            <a:pPr marL="0" indent="0">
              <a:buNone/>
            </a:pP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  <a:p>
            <a:pPr marL="0" indent="0">
              <a:buNone/>
            </a:pP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1EC7D06-E22C-4424-8AF8-E7410CC7C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655A6C4-9922-49E9-8F59-9A5BF8E5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1F6F7366-49D3-85E3-E30E-AA82B5F4E14D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1" name="Picture 1" descr="Metsä Groupin logo">
            <a:extLst>
              <a:ext uri="{FF2B5EF4-FFF2-40B4-BE49-F238E27FC236}">
                <a16:creationId xmlns:a16="http://schemas.microsoft.com/office/drawing/2014/main" id="{D4438746-A675-45E4-A61F-05E65B114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02" y="6104382"/>
            <a:ext cx="1706729" cy="61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53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B56168C-0E58-4E71-BDDC-51E8A0B81D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Kiitos!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35DDE10-EE0E-554F-8ECD-6C8C86417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734" y="-119508"/>
            <a:ext cx="2198152" cy="477859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DE421F6C-21AC-574F-998A-4451440E0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164" y="5729686"/>
            <a:ext cx="1958759" cy="110180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5141A78-0264-5B4C-83B5-9F37D4D3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36229" y="-119508"/>
            <a:ext cx="2198152" cy="477859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6935B17-3074-F947-9DFB-CEE428B2E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0601" y="6059836"/>
            <a:ext cx="1708376" cy="51187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7461058-C3B6-0340-A29A-535C5E91F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4405" y="6060696"/>
            <a:ext cx="1819653" cy="51445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D22B8B4-CE1F-49DF-9A30-DC46428BF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1770" y="5898248"/>
            <a:ext cx="2093095" cy="764678"/>
          </a:xfrm>
          <a:prstGeom prst="rect">
            <a:avLst/>
          </a:prstGeom>
        </p:spPr>
      </p:pic>
      <p:sp>
        <p:nvSpPr>
          <p:cNvPr id="5" name="Tekstiruutu 20">
            <a:extLst>
              <a:ext uri="{FF2B5EF4-FFF2-40B4-BE49-F238E27FC236}">
                <a16:creationId xmlns:a16="http://schemas.microsoft.com/office/drawing/2014/main" id="{084740AF-9687-D8F9-3D2E-D85B469D7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6114780"/>
            <a:ext cx="61341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 </a:t>
            </a:r>
            <a:endParaRPr lang="fi-FI" sz="1600" dirty="0">
              <a:latin typeface="Montserrat" panose="00000500000000000000" pitchFamily="2" charset="0"/>
            </a:endParaRPr>
          </a:p>
          <a:p>
            <a:r>
              <a:rPr lang="fi-FI" sz="1600" dirty="0">
                <a:latin typeface="Montserrat"/>
              </a:rPr>
              <a:t>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67F6B5EF-6DDE-4DB6-A747-19644D056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70" y="2630471"/>
            <a:ext cx="2419545" cy="86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160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4AA3914AEF08B46B5748BAD0C9343D1" ma:contentTypeVersion="12" ma:contentTypeDescription="Luo uusi asiakirja." ma:contentTypeScope="" ma:versionID="dad1d199a788a2cfc67a3335c2c1394d">
  <xsd:schema xmlns:xsd="http://www.w3.org/2001/XMLSchema" xmlns:xs="http://www.w3.org/2001/XMLSchema" xmlns:p="http://schemas.microsoft.com/office/2006/metadata/properties" xmlns:ns2="40a89f8e-2002-4b92-9e39-307302374348" xmlns:ns3="b789af2a-8775-471c-b549-654095ec777f" targetNamespace="http://schemas.microsoft.com/office/2006/metadata/properties" ma:root="true" ma:fieldsID="18ba2de84fc51442f682dc56bbad95e9" ns2:_="" ns3:_="">
    <xsd:import namespace="40a89f8e-2002-4b92-9e39-307302374348"/>
    <xsd:import namespace="b789af2a-8775-471c-b549-654095ec77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89f8e-2002-4b92-9e39-3073023743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f0c6d1fd-3a9d-41b9-87db-5b8f164e01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9af2a-8775-471c-b549-654095ec77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4f2b4bf-e1d0-4a8a-8534-b9b53314324c}" ma:internalName="TaxCatchAll" ma:showField="CatchAllData" ma:web="b789af2a-8775-471c-b549-654095ec7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a89f8e-2002-4b92-9e39-307302374348">
      <Terms xmlns="http://schemas.microsoft.com/office/infopath/2007/PartnerControls"/>
    </lcf76f155ced4ddcb4097134ff3c332f>
    <TaxCatchAll xmlns="b789af2a-8775-471c-b549-654095ec777f" xsi:nil="true"/>
    <SharedWithUsers xmlns="b789af2a-8775-471c-b549-654095ec777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AD8718B-5C09-48FE-9486-234459926C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3D57D0-0B2A-4B7E-8953-9ABF44718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89f8e-2002-4b92-9e39-307302374348"/>
    <ds:schemaRef ds:uri="b789af2a-8775-471c-b549-654095ec7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B638F7-20E7-485E-AC8D-E3494DE85829}">
  <ds:schemaRefs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b789af2a-8775-471c-b549-654095ec777f"/>
    <ds:schemaRef ds:uri="40a89f8e-2002-4b92-9e39-30730237434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298</Words>
  <Application>Microsoft Office PowerPoint</Application>
  <PresentationFormat>Laajakuva</PresentationFormat>
  <Paragraphs>49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Poppins</vt:lpstr>
      <vt:lpstr>Roboto</vt:lpstr>
      <vt:lpstr>Office-teema</vt:lpstr>
      <vt:lpstr>Ekosysteemipalvelut –käytännön toimijan tietotarpeet</vt:lpstr>
      <vt:lpstr>Keskeisiä biotalouteen liittyviä kysymyksiä</vt:lpstr>
      <vt:lpstr>Ekosysteemipalvelut biotalouden strategiassa </vt:lpstr>
      <vt:lpstr>Ekosysteemipalvelut ekologisen ja sosiaalisen kestävyyden näkökulmasta</vt:lpstr>
      <vt:lpstr>Ekosysteemipalveluihin liittyviä riskejä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Kohti ekosysteemitilinpidon toimijaverkostoa (PPT-pohja)</dc:title>
  <dc:creator>Microsoft Office User</dc:creator>
  <cp:lastModifiedBy>Hurskainen Pekka</cp:lastModifiedBy>
  <cp:revision>104</cp:revision>
  <dcterms:created xsi:type="dcterms:W3CDTF">2020-12-08T11:10:52Z</dcterms:created>
  <dcterms:modified xsi:type="dcterms:W3CDTF">2022-06-16T07:43:28Z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0x01010034AA3914AEF08B46B5748BAD0C9343D1</vt:lpwstr>
  </property>
  <property fmtid="{D5CDD505-2E9C-101B-9397-08002B2CF9AE}" pid="3" name="MediaServiceImageTags">
    <vt:lpwstr/>
  </property>
  <property fmtid="{D5CDD505-2E9C-101B-9397-08002B2CF9AE}" pid="4" name="Order">
    <vt:lpwstr>45700.0000000000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MSIP_Label_7d154282-20aa-49ad-8637-e9b4c9019bd1_Enabled">
    <vt:lpwstr>true</vt:lpwstr>
  </property>
  <property fmtid="{D5CDD505-2E9C-101B-9397-08002B2CF9AE}" pid="12" name="MSIP_Label_7d154282-20aa-49ad-8637-e9b4c9019bd1_SetDate">
    <vt:lpwstr>2022-06-12T19:38:34Z</vt:lpwstr>
  </property>
  <property fmtid="{D5CDD505-2E9C-101B-9397-08002B2CF9AE}" pid="13" name="MSIP_Label_7d154282-20aa-49ad-8637-e9b4c9019bd1_Method">
    <vt:lpwstr>Privileged</vt:lpwstr>
  </property>
  <property fmtid="{D5CDD505-2E9C-101B-9397-08002B2CF9AE}" pid="14" name="MSIP_Label_7d154282-20aa-49ad-8637-e9b4c9019bd1_Name">
    <vt:lpwstr>7d154282-20aa-49ad-8637-e9b4c9019bd1</vt:lpwstr>
  </property>
  <property fmtid="{D5CDD505-2E9C-101B-9397-08002B2CF9AE}" pid="15" name="MSIP_Label_7d154282-20aa-49ad-8637-e9b4c9019bd1_SiteId">
    <vt:lpwstr>770c8619-ed01-4f02-84c5-2d8ea3da5d94</vt:lpwstr>
  </property>
  <property fmtid="{D5CDD505-2E9C-101B-9397-08002B2CF9AE}" pid="16" name="MSIP_Label_7d154282-20aa-49ad-8637-e9b4c9019bd1_ActionId">
    <vt:lpwstr>1080f813-2534-4620-af84-e751c1c46afa</vt:lpwstr>
  </property>
  <property fmtid="{D5CDD505-2E9C-101B-9397-08002B2CF9AE}" pid="17" name="MSIP_Label_7d154282-20aa-49ad-8637-e9b4c9019bd1_ContentBits">
    <vt:lpwstr>0</vt:lpwstr>
  </property>
</Properties>
</file>